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4" r:id="rId2"/>
    <p:sldId id="283" r:id="rId3"/>
    <p:sldId id="284" r:id="rId4"/>
    <p:sldId id="289" r:id="rId5"/>
    <p:sldId id="272" r:id="rId6"/>
    <p:sldId id="285" r:id="rId7"/>
    <p:sldId id="291" r:id="rId8"/>
    <p:sldId id="297" r:id="rId9"/>
    <p:sldId id="298" r:id="rId10"/>
    <p:sldId id="299" r:id="rId11"/>
    <p:sldId id="296" r:id="rId12"/>
    <p:sldId id="292" r:id="rId13"/>
    <p:sldId id="293" r:id="rId14"/>
    <p:sldId id="295" r:id="rId15"/>
    <p:sldId id="30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DED1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DC9F69-D6E3-4E0A-8B1A-F6E5E843F782}" v="427" dt="2020-03-04T04:06:50.5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5762625" y="3205163"/>
            <a:ext cx="914400" cy="91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2680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59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03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202226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3641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4010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6564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9827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457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B9BDF-78C7-491D-9776-A64691D7B692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01AA-377C-47EF-B06D-B4080FE89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971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324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861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647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027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360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04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112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882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A07A360B-DC75-4C97-AE4C-0C54FBA223C8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124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26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YyS0rs47TN8?feature=oembed" TargetMode="External"/><Relationship Id="rId4" Type="http://schemas.openxmlformats.org/officeDocument/2006/relationships/hyperlink" Target="https://www.youtube.com/watch?v=YyS0rs47TN8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4241" y="1413328"/>
            <a:ext cx="9787317" cy="3649559"/>
          </a:xfrm>
        </p:spPr>
        <p:txBody>
          <a:bodyPr>
            <a:normAutofit/>
          </a:bodyPr>
          <a:lstStyle/>
          <a:p>
            <a:r>
              <a:rPr lang="ko-KR" altLang="en-US" sz="8800" b="1" dirty="0">
                <a:latin typeface="+mn-ea"/>
                <a:ea typeface="+mn-ea"/>
              </a:rPr>
              <a:t>우리조국 대한민국</a:t>
            </a:r>
            <a:br>
              <a:rPr lang="en-US" altLang="ko-KR" sz="10000" dirty="0">
                <a:latin typeface="+mn-ea"/>
                <a:ea typeface="+mn-ea"/>
              </a:rPr>
            </a:br>
            <a:r>
              <a:rPr lang="en-US" altLang="ko-KR" dirty="0">
                <a:latin typeface="+mn-ea"/>
                <a:ea typeface="+mn-ea"/>
              </a:rPr>
              <a:t> Our Homeland,</a:t>
            </a:r>
            <a:br>
              <a:rPr lang="en-US" altLang="ko-KR" dirty="0">
                <a:latin typeface="+mn-ea"/>
                <a:ea typeface="+mn-ea"/>
              </a:rPr>
            </a:br>
            <a:r>
              <a:rPr lang="en-US" altLang="ko-KR" dirty="0">
                <a:latin typeface="+mn-ea"/>
                <a:ea typeface="+mn-ea"/>
              </a:rPr>
              <a:t>Republic of Korea</a:t>
            </a:r>
            <a:endParaRPr lang="en-US" sz="80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738506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screenshot of a cell phone&#10;&#10;Description automatically generated">
            <a:extLst>
              <a:ext uri="{FF2B5EF4-FFF2-40B4-BE49-F238E27FC236}">
                <a16:creationId xmlns:a16="http://schemas.microsoft.com/office/drawing/2014/main" id="{5059342A-DC2E-4DCF-BF26-704AA7E3DF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338" y="1199214"/>
            <a:ext cx="8649324" cy="538089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37B6D6B-8375-4B8F-895A-1B488AFC0C6A}"/>
              </a:ext>
            </a:extLst>
          </p:cNvPr>
          <p:cNvSpPr/>
          <p:nvPr/>
        </p:nvSpPr>
        <p:spPr>
          <a:xfrm>
            <a:off x="3048000" y="277895"/>
            <a:ext cx="6096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ko-KR" altLang="en-US" sz="2800" b="1" dirty="0">
                <a:solidFill>
                  <a:srgbClr val="E3DED1"/>
                </a:solidFill>
                <a:latin typeface="+mn-ea"/>
              </a:rPr>
              <a:t>산림녹화사업</a:t>
            </a:r>
            <a:endParaRPr lang="en-US" altLang="ko-KR" sz="2800" b="1" dirty="0">
              <a:solidFill>
                <a:srgbClr val="E3DED1"/>
              </a:solidFill>
              <a:latin typeface="+mn-ea"/>
            </a:endParaRPr>
          </a:p>
          <a:p>
            <a:pPr algn="ctr"/>
            <a:r>
              <a:rPr lang="en-US" dirty="0">
                <a:solidFill>
                  <a:srgbClr val="E3DED1"/>
                </a:solidFill>
                <a:latin typeface="+mn-ea"/>
              </a:rPr>
              <a:t>(Forest </a:t>
            </a:r>
            <a:r>
              <a:rPr lang="en-US" dirty="0" err="1">
                <a:solidFill>
                  <a:srgbClr val="E3DED1"/>
                </a:solidFill>
                <a:latin typeface="+mn-ea"/>
              </a:rPr>
              <a:t>Greenification</a:t>
            </a:r>
            <a:r>
              <a:rPr lang="en-US" dirty="0">
                <a:solidFill>
                  <a:srgbClr val="E3DED1"/>
                </a:solidFill>
                <a:latin typeface="+mn-ea"/>
              </a:rPr>
              <a:t> Project)</a:t>
            </a:r>
          </a:p>
        </p:txBody>
      </p:sp>
    </p:spTree>
    <p:extLst>
      <p:ext uri="{BB962C8B-B14F-4D97-AF65-F5344CB8AC3E}">
        <p14:creationId xmlns:p14="http://schemas.microsoft.com/office/powerpoint/2010/main" val="74090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D6D1C6C-8BF2-41FE-A5EE-63531E2B28C7}"/>
              </a:ext>
            </a:extLst>
          </p:cNvPr>
          <p:cNvSpPr txBox="1">
            <a:spLocks/>
          </p:cNvSpPr>
          <p:nvPr/>
        </p:nvSpPr>
        <p:spPr>
          <a:xfrm>
            <a:off x="1428186" y="79097"/>
            <a:ext cx="9335628" cy="779489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4800" b="1" dirty="0">
                <a:latin typeface="+mn-ea"/>
                <a:ea typeface="+mn-ea"/>
              </a:rPr>
              <a:t>산림녹화사업</a:t>
            </a:r>
            <a:endParaRPr lang="en-US" altLang="ko-KR" sz="4800" b="1" dirty="0">
              <a:latin typeface="+mn-ea"/>
              <a:ea typeface="+mn-ea"/>
            </a:endParaRPr>
          </a:p>
          <a:p>
            <a:r>
              <a:rPr lang="en-US" sz="3600" dirty="0">
                <a:latin typeface="+mn-ea"/>
                <a:ea typeface="+mn-ea"/>
              </a:rPr>
              <a:t>(Forest </a:t>
            </a:r>
            <a:r>
              <a:rPr lang="en-US" sz="3600" dirty="0" err="1">
                <a:latin typeface="+mn-ea"/>
                <a:ea typeface="+mn-ea"/>
              </a:rPr>
              <a:t>Greenification</a:t>
            </a:r>
            <a:r>
              <a:rPr lang="en-US" sz="3600" dirty="0">
                <a:latin typeface="+mn-ea"/>
                <a:ea typeface="+mn-ea"/>
              </a:rPr>
              <a:t> Project)</a:t>
            </a:r>
          </a:p>
        </p:txBody>
      </p:sp>
      <p:pic>
        <p:nvPicPr>
          <p:cNvPr id="2" name="Online Media 1" title="￫ﾌﾀ￭ﾕﾜ￫ﾉﾴ￬ﾊﾤ ￬ﾠﾜ 977￭ﾘﾸ-￭ﾗﾐ￫ﾲﾗ￬ﾝﾀ ￬ﾂﾰ￬ﾗﾐ ￫ﾂﾘ￫ﾬﾴ￫ﾥﾼ ￬ﾋﾬ￬ﾞﾐ">
            <a:hlinkClick r:id="" action="ppaction://media"/>
            <a:extLst>
              <a:ext uri="{FF2B5EF4-FFF2-40B4-BE49-F238E27FC236}">
                <a16:creationId xmlns:a16="http://schemas.microsoft.com/office/drawing/2014/main" id="{8D190C0F-C608-4743-8D16-59122991E38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245849" y="914400"/>
            <a:ext cx="9700302" cy="556804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FA22D02-7909-4FAC-A79C-C9D4EF391F35}"/>
              </a:ext>
            </a:extLst>
          </p:cNvPr>
          <p:cNvSpPr/>
          <p:nvPr/>
        </p:nvSpPr>
        <p:spPr>
          <a:xfrm>
            <a:off x="3450343" y="6482448"/>
            <a:ext cx="4871590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u="sng" dirty="0">
                <a:solidFill>
                  <a:srgbClr val="0000FF"/>
                </a:solidFill>
                <a:latin typeface="Calibri" panose="020F0502020204030204" pitchFamily="34" charset="0"/>
                <a:ea typeface="맑은 고딕" panose="020B0503020000020004" pitchFamily="50" charset="-127"/>
                <a:cs typeface="Times New Roman" panose="02020603050405020304" pitchFamily="18" charset="0"/>
                <a:hlinkClick r:id="rId4"/>
              </a:rPr>
              <a:t>https://www.youtube.com/watch?v=YyS0rs47TN8</a:t>
            </a:r>
            <a:endParaRPr lang="en-US" dirty="0">
              <a:latin typeface="Calibri" panose="020F0502020204030204" pitchFamily="34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113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D6D1C6C-8BF2-41FE-A5EE-63531E2B28C7}"/>
              </a:ext>
            </a:extLst>
          </p:cNvPr>
          <p:cNvSpPr txBox="1">
            <a:spLocks/>
          </p:cNvSpPr>
          <p:nvPr/>
        </p:nvSpPr>
        <p:spPr>
          <a:xfrm>
            <a:off x="946370" y="311273"/>
            <a:ext cx="10361710" cy="1222887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400" b="1" dirty="0">
                <a:latin typeface="+mn-ea"/>
                <a:ea typeface="+mn-ea"/>
              </a:rPr>
              <a:t>대한민국의 기후</a:t>
            </a:r>
            <a:r>
              <a:rPr lang="en-US" sz="4400" dirty="0">
                <a:latin typeface="+mn-ea"/>
                <a:ea typeface="+mn-ea"/>
              </a:rPr>
              <a:t>(Climate)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0E6FB71-A218-439D-9B42-CF077C37A798}"/>
              </a:ext>
            </a:extLst>
          </p:cNvPr>
          <p:cNvSpPr txBox="1">
            <a:spLocks/>
          </p:cNvSpPr>
          <p:nvPr/>
        </p:nvSpPr>
        <p:spPr>
          <a:xfrm>
            <a:off x="325481" y="1706880"/>
            <a:ext cx="11746776" cy="5012567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742950" indent="-742950" algn="l">
              <a:buAutoNum type="arabicPeriod"/>
            </a:pPr>
            <a:r>
              <a:rPr lang="ko-KR" altLang="en-US" dirty="0">
                <a:latin typeface="+mn-ea"/>
                <a:ea typeface="+mn-ea"/>
              </a:rPr>
              <a:t>대륙성 기후</a:t>
            </a:r>
            <a:r>
              <a:rPr lang="en-US" altLang="ko-KR" dirty="0">
                <a:latin typeface="+mn-ea"/>
                <a:ea typeface="+mn-ea"/>
              </a:rPr>
              <a:t>(Continental Climate)</a:t>
            </a:r>
          </a:p>
          <a:p>
            <a:pPr algn="l"/>
            <a:r>
              <a:rPr lang="en-US" altLang="ko-KR" dirty="0">
                <a:latin typeface="+mn-ea"/>
                <a:ea typeface="+mn-ea"/>
              </a:rPr>
              <a:t>   -</a:t>
            </a:r>
            <a:r>
              <a:rPr lang="ko-KR" altLang="en-US" sz="3600" dirty="0">
                <a:latin typeface="+mn-ea"/>
                <a:ea typeface="+mn-ea"/>
              </a:rPr>
              <a:t>습하고 더운 여름 </a:t>
            </a:r>
            <a:r>
              <a:rPr lang="en-US" altLang="ko-KR" sz="3600" dirty="0">
                <a:latin typeface="+mn-ea"/>
                <a:ea typeface="+mn-ea"/>
              </a:rPr>
              <a:t>&amp; </a:t>
            </a:r>
            <a:r>
              <a:rPr lang="ko-KR" altLang="en-US" sz="3600" dirty="0">
                <a:latin typeface="+mn-ea"/>
                <a:ea typeface="+mn-ea"/>
              </a:rPr>
              <a:t>건조하고 추운 겨울</a:t>
            </a:r>
            <a:endParaRPr lang="en-US" altLang="ko-KR" dirty="0">
              <a:latin typeface="+mn-ea"/>
              <a:ea typeface="+mn-ea"/>
            </a:endParaRPr>
          </a:p>
          <a:p>
            <a:pPr algn="l"/>
            <a:r>
              <a:rPr lang="en-US" altLang="ko-KR" dirty="0">
                <a:latin typeface="+mn-ea"/>
                <a:ea typeface="+mn-ea"/>
              </a:rPr>
              <a:t>2. </a:t>
            </a:r>
            <a:r>
              <a:rPr lang="ko-KR" altLang="en-US" dirty="0">
                <a:latin typeface="+mn-ea"/>
                <a:ea typeface="+mn-ea"/>
              </a:rPr>
              <a:t>지구의 온난화 </a:t>
            </a:r>
            <a:r>
              <a:rPr lang="en-US" altLang="ko-KR" dirty="0">
                <a:latin typeface="+mn-ea"/>
                <a:ea typeface="+mn-ea"/>
                <a:sym typeface="Wingdings" panose="05000000000000000000" pitchFamily="2" charset="2"/>
              </a:rPr>
              <a:t> </a:t>
            </a:r>
            <a:r>
              <a:rPr lang="ko-KR" altLang="en-US" dirty="0">
                <a:latin typeface="+mn-ea"/>
                <a:ea typeface="+mn-ea"/>
                <a:sym typeface="Wingdings" panose="05000000000000000000" pitchFamily="2" charset="2"/>
              </a:rPr>
              <a:t>아열대 기후로 옮겨가고 있음</a:t>
            </a:r>
            <a:r>
              <a:rPr lang="en-US" altLang="ko-KR" dirty="0">
                <a:latin typeface="+mn-ea"/>
                <a:ea typeface="+mn-ea"/>
              </a:rPr>
              <a:t> </a:t>
            </a:r>
          </a:p>
          <a:p>
            <a:pPr algn="l"/>
            <a:r>
              <a:rPr lang="en-US" altLang="ko-KR" dirty="0">
                <a:latin typeface="+mn-ea"/>
                <a:ea typeface="+mn-ea"/>
              </a:rPr>
              <a:t>3. </a:t>
            </a:r>
            <a:r>
              <a:rPr lang="ko-KR" altLang="en-US" dirty="0">
                <a:latin typeface="+mn-ea"/>
                <a:ea typeface="+mn-ea"/>
              </a:rPr>
              <a:t>장마</a:t>
            </a:r>
            <a:endParaRPr lang="en-US" altLang="ko-KR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-7</a:t>
            </a:r>
            <a:r>
              <a:rPr lang="ko-KR" altLang="en-US" sz="3600" dirty="0">
                <a:latin typeface="+mn-ea"/>
                <a:ea typeface="+mn-ea"/>
              </a:rPr>
              <a:t>월 중순부터 </a:t>
            </a:r>
            <a:r>
              <a:rPr lang="en-US" altLang="ko-KR" sz="3600" dirty="0">
                <a:latin typeface="+mn-ea"/>
                <a:ea typeface="+mn-ea"/>
              </a:rPr>
              <a:t>8</a:t>
            </a:r>
            <a:r>
              <a:rPr lang="ko-KR" altLang="en-US" sz="3600" dirty="0">
                <a:latin typeface="+mn-ea"/>
                <a:ea typeface="+mn-ea"/>
              </a:rPr>
              <a:t>월 중순까지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-</a:t>
            </a:r>
            <a:r>
              <a:rPr lang="ko-KR" altLang="en-US" sz="3600" dirty="0">
                <a:latin typeface="+mn-ea"/>
                <a:ea typeface="+mn-ea"/>
              </a:rPr>
              <a:t>일년동안 강수량의 절반 차지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r>
              <a:rPr lang="en-US" altLang="ko-KR" sz="3600">
                <a:latin typeface="+mn-ea"/>
                <a:ea typeface="+mn-ea"/>
              </a:rPr>
              <a:t>   -</a:t>
            </a:r>
            <a:r>
              <a:rPr lang="ko-KR" altLang="en-US" sz="3600">
                <a:latin typeface="+mn-ea"/>
                <a:ea typeface="+mn-ea"/>
              </a:rPr>
              <a:t>홍수가 </a:t>
            </a:r>
            <a:r>
              <a:rPr lang="ko-KR" altLang="en-US" sz="3600" dirty="0">
                <a:latin typeface="+mn-ea"/>
                <a:ea typeface="+mn-ea"/>
              </a:rPr>
              <a:t>일어나기도 함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endParaRPr lang="en-US" altLang="ko-KR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978627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D6D1C6C-8BF2-41FE-A5EE-63531E2B28C7}"/>
              </a:ext>
            </a:extLst>
          </p:cNvPr>
          <p:cNvSpPr txBox="1">
            <a:spLocks/>
          </p:cNvSpPr>
          <p:nvPr/>
        </p:nvSpPr>
        <p:spPr>
          <a:xfrm>
            <a:off x="946370" y="272143"/>
            <a:ext cx="10361710" cy="1262017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400" b="1" dirty="0">
                <a:latin typeface="+mn-ea"/>
                <a:ea typeface="+mn-ea"/>
              </a:rPr>
              <a:t>대한민국의 사계절</a:t>
            </a:r>
            <a:r>
              <a:rPr lang="en-US" sz="4400" dirty="0">
                <a:latin typeface="+mn-ea"/>
                <a:ea typeface="+mn-ea"/>
              </a:rPr>
              <a:t>(4 seasons)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0E6FB71-A218-439D-9B42-CF077C37A798}"/>
              </a:ext>
            </a:extLst>
          </p:cNvPr>
          <p:cNvSpPr txBox="1">
            <a:spLocks/>
          </p:cNvSpPr>
          <p:nvPr/>
        </p:nvSpPr>
        <p:spPr>
          <a:xfrm>
            <a:off x="325481" y="1706880"/>
            <a:ext cx="11746776" cy="5012567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endParaRPr lang="en-US" altLang="ko-KR" dirty="0">
              <a:latin typeface="+mn-ea"/>
              <a:ea typeface="+mn-ea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F438D7-9A7D-4634-A21E-B721D188B0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447" y="1534160"/>
            <a:ext cx="9861044" cy="4695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8243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D6D1C6C-8BF2-41FE-A5EE-63531E2B28C7}"/>
              </a:ext>
            </a:extLst>
          </p:cNvPr>
          <p:cNvSpPr txBox="1">
            <a:spLocks/>
          </p:cNvSpPr>
          <p:nvPr/>
        </p:nvSpPr>
        <p:spPr>
          <a:xfrm>
            <a:off x="946370" y="272143"/>
            <a:ext cx="10361710" cy="1262017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400" b="1" dirty="0">
                <a:latin typeface="+mn-ea"/>
                <a:ea typeface="+mn-ea"/>
              </a:rPr>
              <a:t>대한민국의 사계절</a:t>
            </a:r>
            <a:r>
              <a:rPr lang="en-US" sz="4400" dirty="0">
                <a:latin typeface="+mn-ea"/>
                <a:ea typeface="+mn-ea"/>
              </a:rPr>
              <a:t>(4 seasons)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0E6FB71-A218-439D-9B42-CF077C37A798}"/>
              </a:ext>
            </a:extLst>
          </p:cNvPr>
          <p:cNvSpPr txBox="1">
            <a:spLocks/>
          </p:cNvSpPr>
          <p:nvPr/>
        </p:nvSpPr>
        <p:spPr>
          <a:xfrm>
            <a:off x="325481" y="1706880"/>
            <a:ext cx="11746776" cy="5012567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endParaRPr lang="en-US" altLang="ko-KR" dirty="0">
              <a:latin typeface="+mn-ea"/>
              <a:ea typeface="+mn-ea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059DC24-2562-4124-8BFE-505E216ED606}"/>
              </a:ext>
            </a:extLst>
          </p:cNvPr>
          <p:cNvSpPr/>
          <p:nvPr/>
        </p:nvSpPr>
        <p:spPr>
          <a:xfrm>
            <a:off x="2955476" y="2093349"/>
            <a:ext cx="936170" cy="10123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6000" dirty="0">
                <a:solidFill>
                  <a:srgbClr val="E3DED1"/>
                </a:solidFill>
                <a:latin typeface="+mn-ea"/>
              </a:rPr>
              <a:t>봄</a:t>
            </a:r>
            <a:endParaRPr lang="en-US" sz="6000" dirty="0">
              <a:solidFill>
                <a:srgbClr val="E3DED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976700-19CA-4D80-A541-91E808B117A4}"/>
              </a:ext>
            </a:extLst>
          </p:cNvPr>
          <p:cNvSpPr/>
          <p:nvPr/>
        </p:nvSpPr>
        <p:spPr>
          <a:xfrm>
            <a:off x="7456708" y="2090057"/>
            <a:ext cx="177437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6000" dirty="0">
                <a:solidFill>
                  <a:srgbClr val="E3DED1"/>
                </a:solidFill>
                <a:latin typeface="+mn-ea"/>
              </a:rPr>
              <a:t>여름</a:t>
            </a:r>
            <a:endParaRPr lang="en-US" sz="6000" dirty="0">
              <a:solidFill>
                <a:srgbClr val="E3DED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AE065D-6B61-4ABB-9C32-CF264A655E8F}"/>
              </a:ext>
            </a:extLst>
          </p:cNvPr>
          <p:cNvSpPr/>
          <p:nvPr/>
        </p:nvSpPr>
        <p:spPr>
          <a:xfrm>
            <a:off x="7494809" y="4724795"/>
            <a:ext cx="177437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6000" dirty="0">
                <a:solidFill>
                  <a:srgbClr val="E3DED1"/>
                </a:solidFill>
                <a:latin typeface="+mn-ea"/>
              </a:rPr>
              <a:t>겨울</a:t>
            </a:r>
            <a:endParaRPr lang="en-US" sz="6000" dirty="0">
              <a:solidFill>
                <a:srgbClr val="E3DED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73A45D-22A0-4043-87DA-6627A488E436}"/>
              </a:ext>
            </a:extLst>
          </p:cNvPr>
          <p:cNvSpPr/>
          <p:nvPr/>
        </p:nvSpPr>
        <p:spPr>
          <a:xfrm>
            <a:off x="2628905" y="4724793"/>
            <a:ext cx="177437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6000" dirty="0">
                <a:solidFill>
                  <a:srgbClr val="E3DED1"/>
                </a:solidFill>
                <a:latin typeface="+mn-ea"/>
              </a:rPr>
              <a:t>가을</a:t>
            </a:r>
            <a:endParaRPr lang="en-US" sz="6000" dirty="0">
              <a:solidFill>
                <a:srgbClr val="E3DED1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1102CA9-4366-4BBD-848C-0C352C50D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14135" y="1344386"/>
            <a:ext cx="3901459" cy="2596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F5B5EB3E-3E8F-42B5-B71F-34132938D1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11107" y="1344386"/>
            <a:ext cx="3901459" cy="2596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49703D07-7482-4A5D-AD8E-3229F2812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14135" y="3989613"/>
            <a:ext cx="3901459" cy="2596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54B375AB-A723-4E41-86B4-A42AE7351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11107" y="3992692"/>
            <a:ext cx="3901459" cy="2596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2346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E8E6004D-90DB-40FB-92F2-FC5C9BD0DAB0}"/>
              </a:ext>
            </a:extLst>
          </p:cNvPr>
          <p:cNvSpPr txBox="1">
            <a:spLocks/>
          </p:cNvSpPr>
          <p:nvPr/>
        </p:nvSpPr>
        <p:spPr>
          <a:xfrm>
            <a:off x="678327" y="409134"/>
            <a:ext cx="4876344" cy="826876"/>
          </a:xfrm>
          <a:prstGeom prst="rect">
            <a:avLst/>
          </a:prstGeom>
        </p:spPr>
        <p:txBody>
          <a:bodyPr/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36900" indent="0" algn="ctr">
              <a:buNone/>
            </a:pPr>
            <a:r>
              <a:rPr lang="ko-KR" altLang="en-US" sz="4400" dirty="0"/>
              <a:t>장마</a:t>
            </a:r>
            <a:endParaRPr lang="en-US" sz="4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4CE105-C8B4-4629-8849-DE7C7225D156}"/>
              </a:ext>
            </a:extLst>
          </p:cNvPr>
          <p:cNvSpPr txBox="1">
            <a:spLocks/>
          </p:cNvSpPr>
          <p:nvPr/>
        </p:nvSpPr>
        <p:spPr>
          <a:xfrm>
            <a:off x="6660143" y="409134"/>
            <a:ext cx="4876344" cy="826876"/>
          </a:xfrm>
          <a:prstGeom prst="rect">
            <a:avLst/>
          </a:prstGeom>
        </p:spPr>
        <p:txBody>
          <a:bodyPr/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36900" indent="0" algn="ctr">
              <a:buNone/>
            </a:pPr>
            <a:r>
              <a:rPr lang="ko-KR" altLang="en-US" sz="4400" dirty="0"/>
              <a:t>홍수</a:t>
            </a:r>
            <a:endParaRPr lang="en-US" sz="4400" dirty="0"/>
          </a:p>
        </p:txBody>
      </p:sp>
      <p:pic>
        <p:nvPicPr>
          <p:cNvPr id="4" name="Content Placeholder 7">
            <a:extLst>
              <a:ext uri="{FF2B5EF4-FFF2-40B4-BE49-F238E27FC236}">
                <a16:creationId xmlns:a16="http://schemas.microsoft.com/office/drawing/2014/main" id="{02CD1899-D182-4B5C-BB86-26A0711964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241" y="1236010"/>
            <a:ext cx="5590975" cy="5308091"/>
          </a:xfrm>
          <a:prstGeom prst="rect">
            <a:avLst/>
          </a:prstGeom>
        </p:spPr>
      </p:pic>
      <p:pic>
        <p:nvPicPr>
          <p:cNvPr id="5" name="Content Placeholder 9">
            <a:extLst>
              <a:ext uri="{FF2B5EF4-FFF2-40B4-BE49-F238E27FC236}">
                <a16:creationId xmlns:a16="http://schemas.microsoft.com/office/drawing/2014/main" id="{693A5755-1E5C-428B-BC67-C846D8037EF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43"/>
          <a:stretch/>
        </p:blipFill>
        <p:spPr>
          <a:xfrm>
            <a:off x="6173765" y="1236010"/>
            <a:ext cx="5726993" cy="5308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375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7">
            <a:extLst>
              <a:ext uri="{FF2B5EF4-FFF2-40B4-BE49-F238E27FC236}">
                <a16:creationId xmlns:a16="http://schemas.microsoft.com/office/drawing/2014/main" id="{5C56FD3A-4F39-4752-AC00-DB25CCA4E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3347" y="482600"/>
            <a:ext cx="11240496" cy="5892800"/>
          </a:xfrm>
          <a:prstGeom prst="rect">
            <a:avLst/>
          </a:prstGeom>
          <a:noFill/>
          <a:ln w="190500">
            <a:solidFill>
              <a:schemeClr val="tx1">
                <a:alpha val="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772527DF-A25C-46B4-A5D9-BBE2E310A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3347" y="482600"/>
            <a:ext cx="11240496" cy="5892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2A68AC-4117-4901-9CCA-8FADC21424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3467" y="675563"/>
            <a:ext cx="10905066" cy="5534167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C9C82E40-EABC-47C6-B017-D3098EF52EF9}"/>
              </a:ext>
            </a:extLst>
          </p:cNvPr>
          <p:cNvSpPr/>
          <p:nvPr/>
        </p:nvSpPr>
        <p:spPr>
          <a:xfrm>
            <a:off x="936171" y="1758043"/>
            <a:ext cx="2139043" cy="1110343"/>
          </a:xfrm>
          <a:prstGeom prst="ellipse">
            <a:avLst/>
          </a:prstGeom>
          <a:noFill/>
          <a:ln w="5715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1530D58-361B-4676-A66F-73FD4CBD7A90}"/>
              </a:ext>
            </a:extLst>
          </p:cNvPr>
          <p:cNvSpPr/>
          <p:nvPr/>
        </p:nvSpPr>
        <p:spPr>
          <a:xfrm>
            <a:off x="9454242" y="2051957"/>
            <a:ext cx="424543" cy="522513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77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4">
            <a:extLst>
              <a:ext uri="{FF2B5EF4-FFF2-40B4-BE49-F238E27FC236}">
                <a16:creationId xmlns:a16="http://schemas.microsoft.com/office/drawing/2014/main" id="{E24F7045-1B8B-4422-9330-0BC8BF606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6">
            <a:extLst>
              <a:ext uri="{FF2B5EF4-FFF2-40B4-BE49-F238E27FC236}">
                <a16:creationId xmlns:a16="http://schemas.microsoft.com/office/drawing/2014/main" id="{7ED0B3BD-E968-4364-878A-47D3A6AEF0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close up of a map&#10;&#10;Description automatically generated">
            <a:extLst>
              <a:ext uri="{FF2B5EF4-FFF2-40B4-BE49-F238E27FC236}">
                <a16:creationId xmlns:a16="http://schemas.microsoft.com/office/drawing/2014/main" id="{0C2A68AC-4117-4901-9CCA-8FADC21424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40278" y="643467"/>
            <a:ext cx="10511443" cy="557106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C8E5BCBF-E5D0-444B-A584-4A5FF79F9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3347" y="482600"/>
            <a:ext cx="11240496" cy="5892800"/>
          </a:xfrm>
          <a:prstGeom prst="rect">
            <a:avLst/>
          </a:prstGeom>
          <a:noFill/>
          <a:ln w="190500">
            <a:solidFill>
              <a:schemeClr val="tx1">
                <a:alpha val="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0" name="Picture 6" descr="Image result for north korea &amp; south korea map">
            <a:extLst>
              <a:ext uri="{FF2B5EF4-FFF2-40B4-BE49-F238E27FC236}">
                <a16:creationId xmlns:a16="http://schemas.microsoft.com/office/drawing/2014/main" id="{BDF64496-80E7-479F-BAC6-9ED3A34894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5" t="9156" b="4624"/>
          <a:stretch/>
        </p:blipFill>
        <p:spPr bwMode="auto">
          <a:xfrm>
            <a:off x="6500260" y="1064038"/>
            <a:ext cx="3875418" cy="4932128"/>
          </a:xfrm>
          <a:prstGeom prst="rect">
            <a:avLst/>
          </a:prstGeom>
          <a:noFill/>
          <a:ln w="133350" cmpd="sng">
            <a:solidFill>
              <a:srgbClr val="002060">
                <a:alpha val="57000"/>
              </a:srgbClr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A33B682B-8B2F-4F49-86A7-84E97673E0EE}"/>
              </a:ext>
            </a:extLst>
          </p:cNvPr>
          <p:cNvSpPr/>
          <p:nvPr/>
        </p:nvSpPr>
        <p:spPr>
          <a:xfrm>
            <a:off x="5291349" y="2963333"/>
            <a:ext cx="1093122" cy="367696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738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map&#10;&#10;Description automatically generated">
            <a:extLst>
              <a:ext uri="{FF2B5EF4-FFF2-40B4-BE49-F238E27FC236}">
                <a16:creationId xmlns:a16="http://schemas.microsoft.com/office/drawing/2014/main" id="{0C2A68AC-4117-4901-9CCA-8FADC21424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39" b="3109"/>
          <a:stretch/>
        </p:blipFill>
        <p:spPr>
          <a:xfrm>
            <a:off x="643467" y="643467"/>
            <a:ext cx="1090506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830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9119" y="815226"/>
            <a:ext cx="10353762" cy="970450"/>
          </a:xfrm>
        </p:spPr>
        <p:txBody>
          <a:bodyPr/>
          <a:lstStyle/>
          <a:p>
            <a:r>
              <a:rPr lang="ko-KR" altLang="en-US" sz="5400" b="1" dirty="0">
                <a:effectLst/>
              </a:rPr>
              <a:t>한국의 정식 이름</a:t>
            </a:r>
            <a:endParaRPr lang="en-US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2219288"/>
            <a:ext cx="10353762" cy="3588246"/>
          </a:xfrm>
        </p:spPr>
        <p:txBody>
          <a:bodyPr>
            <a:normAutofit/>
          </a:bodyPr>
          <a:lstStyle/>
          <a:p>
            <a:pPr marL="36900" indent="0" algn="ctr">
              <a:buNone/>
            </a:pPr>
            <a:r>
              <a:rPr lang="ko-KR" altLang="en-US" sz="9600" b="1" dirty="0">
                <a:latin typeface="+mn-ea"/>
              </a:rPr>
              <a:t>대한민국</a:t>
            </a:r>
            <a:r>
              <a:rPr lang="en-US" altLang="ko-KR" sz="7200" b="1" dirty="0">
                <a:latin typeface="+mn-ea"/>
              </a:rPr>
              <a:t> </a:t>
            </a:r>
            <a:r>
              <a:rPr lang="ko-KR" altLang="en-US" sz="7200" b="1" dirty="0">
                <a:effectLst/>
                <a:latin typeface="+mn-ea"/>
              </a:rPr>
              <a:t>大韓民國</a:t>
            </a:r>
            <a:endParaRPr lang="en-US" sz="5400" dirty="0"/>
          </a:p>
          <a:p>
            <a:pPr marL="36900" indent="0" algn="ctr">
              <a:buNone/>
            </a:pPr>
            <a:r>
              <a:rPr lang="en-US" sz="7200" b="1" dirty="0"/>
              <a:t>Republic of Korea</a:t>
            </a:r>
          </a:p>
        </p:txBody>
      </p:sp>
    </p:spTree>
    <p:extLst>
      <p:ext uri="{BB962C8B-B14F-4D97-AF65-F5344CB8AC3E}">
        <p14:creationId xmlns:p14="http://schemas.microsoft.com/office/powerpoint/2010/main" val="683101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1237BE7E-4891-403E-A451-6491174516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B960A63-C68D-4FD1-AD9F-B6B98B320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2600"/>
            <a:ext cx="5458121" cy="5892800"/>
          </a:xfrm>
          <a:prstGeom prst="rect">
            <a:avLst/>
          </a:prstGeom>
          <a:noFill/>
          <a:ln w="190500">
            <a:solidFill>
              <a:schemeClr val="tx1">
                <a:alpha val="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D896C4B-00AB-4C6E-AFB0-68503E8A34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close up of a map&#10;&#10;Description automatically generated">
            <a:extLst>
              <a:ext uri="{FF2B5EF4-FFF2-40B4-BE49-F238E27FC236}">
                <a16:creationId xmlns:a16="http://schemas.microsoft.com/office/drawing/2014/main" id="{F6C73B43-ED57-446C-B556-F09F91EE37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238102" y="643467"/>
            <a:ext cx="3941529" cy="5571066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BAC8AB2A-3FC8-48A0-82D5-6CC49C361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6698"/>
            <a:ext cx="5458121" cy="5892800"/>
          </a:xfrm>
          <a:prstGeom prst="rect">
            <a:avLst/>
          </a:prstGeom>
          <a:noFill/>
          <a:ln w="190500">
            <a:solidFill>
              <a:schemeClr val="tx1">
                <a:alpha val="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E484DC2-EDCE-4AB0-9BEB-D57C334113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4158"/>
            <a:ext cx="5458121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lose up of a map&#10;&#10;Description automatically generated">
            <a:extLst>
              <a:ext uri="{FF2B5EF4-FFF2-40B4-BE49-F238E27FC236}">
                <a16:creationId xmlns:a16="http://schemas.microsoft.com/office/drawing/2014/main" id="{F13CC8FB-3A46-43CB-942F-8DC826FBAF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3321" y="925419"/>
            <a:ext cx="5130799" cy="501535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0A4EEEC-49D8-4611-AA17-617F2970B7D6}"/>
              </a:ext>
            </a:extLst>
          </p:cNvPr>
          <p:cNvSpPr/>
          <p:nvPr/>
        </p:nvSpPr>
        <p:spPr>
          <a:xfrm>
            <a:off x="10346871" y="849086"/>
            <a:ext cx="1207249" cy="70757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710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D6D1C6C-8BF2-41FE-A5EE-63531E2B28C7}"/>
              </a:ext>
            </a:extLst>
          </p:cNvPr>
          <p:cNvSpPr txBox="1">
            <a:spLocks/>
          </p:cNvSpPr>
          <p:nvPr/>
        </p:nvSpPr>
        <p:spPr>
          <a:xfrm>
            <a:off x="1208696" y="174170"/>
            <a:ext cx="9774608" cy="1135793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400" b="1" dirty="0">
                <a:latin typeface="+mn-ea"/>
                <a:ea typeface="+mn-ea"/>
              </a:rPr>
              <a:t>대한민국의 행정구역</a:t>
            </a:r>
            <a:r>
              <a:rPr lang="en-US" altLang="ko-KR" sz="4400" b="1" dirty="0">
                <a:latin typeface="+mn-ea"/>
                <a:ea typeface="+mn-ea"/>
              </a:rPr>
              <a:t>(District)</a:t>
            </a:r>
            <a:endParaRPr lang="en-US" sz="5400" b="1" dirty="0">
              <a:latin typeface="+mn-ea"/>
              <a:ea typeface="+mn-e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0E6FB71-A218-439D-9B42-CF077C37A798}"/>
              </a:ext>
            </a:extLst>
          </p:cNvPr>
          <p:cNvSpPr txBox="1">
            <a:spLocks/>
          </p:cNvSpPr>
          <p:nvPr/>
        </p:nvSpPr>
        <p:spPr>
          <a:xfrm>
            <a:off x="1333500" y="1132114"/>
            <a:ext cx="10243458" cy="556260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dirty="0">
                <a:latin typeface="+mn-ea"/>
                <a:ea typeface="+mn-ea"/>
              </a:rPr>
              <a:t>1. 1</a:t>
            </a:r>
            <a:r>
              <a:rPr lang="ko-KR" altLang="en-US" dirty="0">
                <a:latin typeface="+mn-ea"/>
                <a:ea typeface="+mn-ea"/>
              </a:rPr>
              <a:t>개의 특별시</a:t>
            </a:r>
            <a:endParaRPr lang="en-US" altLang="ko-KR" dirty="0">
              <a:latin typeface="+mn-ea"/>
              <a:ea typeface="+mn-ea"/>
            </a:endParaRPr>
          </a:p>
          <a:p>
            <a:pPr algn="l"/>
            <a:r>
              <a:rPr lang="en-US" altLang="ko-KR" dirty="0">
                <a:latin typeface="+mn-ea"/>
                <a:ea typeface="+mn-ea"/>
              </a:rPr>
              <a:t>    </a:t>
            </a:r>
            <a:r>
              <a:rPr lang="ko-KR" altLang="en-US" sz="3600" dirty="0">
                <a:latin typeface="+mn-ea"/>
                <a:ea typeface="+mn-ea"/>
              </a:rPr>
              <a:t>서울특별시 </a:t>
            </a:r>
            <a:endParaRPr lang="en-US" altLang="ko-KR" dirty="0">
              <a:latin typeface="+mn-ea"/>
              <a:ea typeface="+mn-ea"/>
            </a:endParaRPr>
          </a:p>
          <a:p>
            <a:pPr algn="l"/>
            <a:r>
              <a:rPr lang="en-US" altLang="ko-KR" dirty="0">
                <a:latin typeface="+mn-ea"/>
                <a:ea typeface="+mn-ea"/>
              </a:rPr>
              <a:t>2. 6</a:t>
            </a:r>
            <a:r>
              <a:rPr lang="ko-KR" altLang="en-US" dirty="0">
                <a:latin typeface="+mn-ea"/>
                <a:ea typeface="+mn-ea"/>
              </a:rPr>
              <a:t>개의 광역시</a:t>
            </a:r>
            <a:endParaRPr lang="en-US" altLang="ko-KR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</a:t>
            </a:r>
            <a:r>
              <a:rPr lang="ko-KR" altLang="en-US" sz="3600" dirty="0">
                <a:latin typeface="+mn-ea"/>
                <a:ea typeface="+mn-ea"/>
              </a:rPr>
              <a:t>부산광역시</a:t>
            </a:r>
            <a:r>
              <a:rPr lang="en-US" altLang="ko-KR" sz="3600" dirty="0">
                <a:latin typeface="+mn-ea"/>
                <a:ea typeface="+mn-ea"/>
              </a:rPr>
              <a:t>  </a:t>
            </a:r>
            <a:r>
              <a:rPr lang="ko-KR" altLang="en-US" sz="3600" dirty="0">
                <a:latin typeface="+mn-ea"/>
                <a:ea typeface="+mn-ea"/>
              </a:rPr>
              <a:t>대구광역시</a:t>
            </a:r>
            <a:r>
              <a:rPr lang="en-US" altLang="ko-KR" sz="3600" dirty="0">
                <a:latin typeface="+mn-ea"/>
                <a:ea typeface="+mn-ea"/>
              </a:rPr>
              <a:t>  </a:t>
            </a:r>
            <a:r>
              <a:rPr lang="ko-KR" altLang="en-US" sz="3600" dirty="0">
                <a:latin typeface="+mn-ea"/>
                <a:ea typeface="+mn-ea"/>
              </a:rPr>
              <a:t>광주광역시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</a:t>
            </a:r>
            <a:r>
              <a:rPr lang="ko-KR" altLang="en-US" sz="3600" dirty="0">
                <a:latin typeface="+mn-ea"/>
                <a:ea typeface="+mn-ea"/>
              </a:rPr>
              <a:t>인천광역시</a:t>
            </a:r>
            <a:r>
              <a:rPr lang="en-US" altLang="ko-KR" sz="3600" dirty="0">
                <a:latin typeface="+mn-ea"/>
                <a:ea typeface="+mn-ea"/>
              </a:rPr>
              <a:t>  </a:t>
            </a:r>
            <a:r>
              <a:rPr lang="ko-KR" altLang="en-US" sz="3600" dirty="0">
                <a:latin typeface="+mn-ea"/>
                <a:ea typeface="+mn-ea"/>
              </a:rPr>
              <a:t>울산광역시</a:t>
            </a:r>
            <a:r>
              <a:rPr lang="en-US" altLang="ko-KR" sz="3600" dirty="0">
                <a:latin typeface="+mn-ea"/>
                <a:ea typeface="+mn-ea"/>
              </a:rPr>
              <a:t>  </a:t>
            </a:r>
            <a:r>
              <a:rPr lang="ko-KR" altLang="en-US" sz="3600" dirty="0">
                <a:latin typeface="+mn-ea"/>
                <a:ea typeface="+mn-ea"/>
              </a:rPr>
              <a:t>대전광역시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r>
              <a:rPr lang="en-US" altLang="ko-KR" dirty="0">
                <a:latin typeface="+mn-ea"/>
                <a:ea typeface="+mn-ea"/>
              </a:rPr>
              <a:t>3. 8</a:t>
            </a:r>
            <a:r>
              <a:rPr lang="ko-KR" altLang="en-US" dirty="0">
                <a:latin typeface="+mn-ea"/>
                <a:ea typeface="+mn-ea"/>
              </a:rPr>
              <a:t>개의 도</a:t>
            </a:r>
            <a:endParaRPr lang="en-US" altLang="ko-KR" dirty="0">
              <a:latin typeface="+mn-ea"/>
              <a:ea typeface="+mn-ea"/>
            </a:endParaRPr>
          </a:p>
          <a:p>
            <a:pPr algn="l"/>
            <a:r>
              <a:rPr lang="ko-KR" altLang="en-US" sz="3600" dirty="0">
                <a:latin typeface="+mn-ea"/>
                <a:ea typeface="+mn-ea"/>
              </a:rPr>
              <a:t>    경기도</a:t>
            </a:r>
            <a:r>
              <a:rPr lang="en-US" altLang="ko-KR" sz="3600" dirty="0">
                <a:latin typeface="+mn-ea"/>
                <a:ea typeface="+mn-ea"/>
              </a:rPr>
              <a:t>    </a:t>
            </a:r>
            <a:r>
              <a:rPr lang="ko-KR" altLang="en-US" sz="3600" dirty="0">
                <a:latin typeface="+mn-ea"/>
                <a:ea typeface="+mn-ea"/>
              </a:rPr>
              <a:t>강원도</a:t>
            </a:r>
            <a:r>
              <a:rPr lang="en-US" altLang="ko-KR" sz="3600" dirty="0">
                <a:latin typeface="+mn-ea"/>
                <a:ea typeface="+mn-ea"/>
              </a:rPr>
              <a:t>    </a:t>
            </a:r>
            <a:r>
              <a:rPr lang="ko-KR" altLang="en-US" sz="3600" dirty="0">
                <a:latin typeface="+mn-ea"/>
                <a:ea typeface="+mn-ea"/>
              </a:rPr>
              <a:t>충청남도</a:t>
            </a:r>
            <a:r>
              <a:rPr lang="en-US" altLang="ko-KR" sz="3600" dirty="0">
                <a:latin typeface="+mn-ea"/>
                <a:ea typeface="+mn-ea"/>
              </a:rPr>
              <a:t>  </a:t>
            </a:r>
            <a:r>
              <a:rPr lang="ko-KR" altLang="en-US" sz="3600" dirty="0">
                <a:latin typeface="+mn-ea"/>
                <a:ea typeface="+mn-ea"/>
              </a:rPr>
              <a:t>충청북도</a:t>
            </a:r>
            <a:r>
              <a:rPr lang="en-US" altLang="ko-KR" sz="3600" dirty="0">
                <a:latin typeface="+mn-ea"/>
                <a:ea typeface="+mn-ea"/>
              </a:rPr>
              <a:t> </a:t>
            </a: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</a:t>
            </a:r>
            <a:r>
              <a:rPr lang="ko-KR" altLang="en-US" sz="3600" dirty="0">
                <a:latin typeface="+mn-ea"/>
                <a:ea typeface="+mn-ea"/>
              </a:rPr>
              <a:t>경상북도</a:t>
            </a:r>
            <a:r>
              <a:rPr lang="en-US" altLang="ko-KR" sz="3600" dirty="0">
                <a:latin typeface="+mn-ea"/>
                <a:ea typeface="+mn-ea"/>
              </a:rPr>
              <a:t> </a:t>
            </a:r>
            <a:r>
              <a:rPr lang="ko-KR" altLang="en-US" sz="3600" dirty="0">
                <a:latin typeface="+mn-ea"/>
                <a:ea typeface="+mn-ea"/>
              </a:rPr>
              <a:t>경상남도 전라북도</a:t>
            </a:r>
            <a:r>
              <a:rPr lang="en-US" altLang="ko-KR" sz="3600" dirty="0">
                <a:latin typeface="+mn-ea"/>
                <a:ea typeface="+mn-ea"/>
              </a:rPr>
              <a:t>  </a:t>
            </a:r>
            <a:r>
              <a:rPr lang="ko-KR" altLang="en-US" sz="3600" dirty="0">
                <a:latin typeface="+mn-ea"/>
                <a:ea typeface="+mn-ea"/>
              </a:rPr>
              <a:t>전라남도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r>
              <a:rPr lang="en-US" altLang="ko-KR" dirty="0">
                <a:latin typeface="+mn-ea"/>
                <a:ea typeface="+mn-ea"/>
              </a:rPr>
              <a:t>4. 1</a:t>
            </a:r>
            <a:r>
              <a:rPr lang="ko-KR" altLang="en-US" dirty="0">
                <a:latin typeface="+mn-ea"/>
                <a:ea typeface="+mn-ea"/>
              </a:rPr>
              <a:t>개의 특별자치도</a:t>
            </a:r>
            <a:r>
              <a:rPr lang="en-US" altLang="ko-KR" dirty="0">
                <a:latin typeface="+mn-ea"/>
                <a:ea typeface="+mn-ea"/>
              </a:rPr>
              <a:t>-</a:t>
            </a:r>
            <a:r>
              <a:rPr lang="ko-KR" altLang="en-US" sz="3600" dirty="0">
                <a:latin typeface="+mn-ea"/>
                <a:ea typeface="+mn-ea"/>
              </a:rPr>
              <a:t>제주특별자치도</a:t>
            </a:r>
            <a:endParaRPr lang="en-US" altLang="ko-KR" dirty="0">
              <a:latin typeface="+mn-ea"/>
              <a:ea typeface="+mn-ea"/>
            </a:endParaRPr>
          </a:p>
          <a:p>
            <a:pPr algn="l"/>
            <a:r>
              <a:rPr lang="en-US" altLang="ko-KR" dirty="0">
                <a:latin typeface="+mn-ea"/>
                <a:ea typeface="+mn-ea"/>
              </a:rPr>
              <a:t>5. 1</a:t>
            </a:r>
            <a:r>
              <a:rPr lang="ko-KR" altLang="en-US" dirty="0">
                <a:latin typeface="+mn-ea"/>
                <a:ea typeface="+mn-ea"/>
              </a:rPr>
              <a:t>개의 특별자치시</a:t>
            </a:r>
            <a:r>
              <a:rPr lang="en-US" altLang="ko-KR" dirty="0">
                <a:latin typeface="+mn-ea"/>
                <a:ea typeface="+mn-ea"/>
              </a:rPr>
              <a:t>-</a:t>
            </a:r>
            <a:r>
              <a:rPr lang="ko-KR" altLang="en-US" sz="3600" dirty="0">
                <a:latin typeface="+mn-ea"/>
                <a:ea typeface="+mn-ea"/>
              </a:rPr>
              <a:t>세종특별자치시</a:t>
            </a:r>
            <a:r>
              <a:rPr lang="en-US" altLang="ko-KR" dirty="0">
                <a:latin typeface="+mn-ea"/>
                <a:ea typeface="+mn-ea"/>
              </a:rPr>
              <a:t> </a:t>
            </a:r>
          </a:p>
          <a:p>
            <a:pPr algn="l"/>
            <a:endParaRPr lang="en-US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161490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D6D1C6C-8BF2-41FE-A5EE-63531E2B28C7}"/>
              </a:ext>
            </a:extLst>
          </p:cNvPr>
          <p:cNvSpPr txBox="1">
            <a:spLocks/>
          </p:cNvSpPr>
          <p:nvPr/>
        </p:nvSpPr>
        <p:spPr>
          <a:xfrm>
            <a:off x="946370" y="311273"/>
            <a:ext cx="10361710" cy="1710567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400" b="1" dirty="0">
                <a:latin typeface="+mn-ea"/>
                <a:ea typeface="+mn-ea"/>
              </a:rPr>
              <a:t>대한민국의 지형적 특성</a:t>
            </a:r>
            <a:endParaRPr lang="en-US" altLang="ko-KR" sz="5400" b="1" dirty="0">
              <a:latin typeface="+mn-ea"/>
              <a:ea typeface="+mn-ea"/>
            </a:endParaRPr>
          </a:p>
          <a:p>
            <a:r>
              <a:rPr lang="en-US" sz="4400" dirty="0">
                <a:latin typeface="+mn-ea"/>
                <a:ea typeface="+mn-ea"/>
              </a:rPr>
              <a:t>(Topographic Feature)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0E6FB71-A218-439D-9B42-CF077C37A798}"/>
              </a:ext>
            </a:extLst>
          </p:cNvPr>
          <p:cNvSpPr txBox="1">
            <a:spLocks/>
          </p:cNvSpPr>
          <p:nvPr/>
        </p:nvSpPr>
        <p:spPr>
          <a:xfrm>
            <a:off x="800462" y="2100576"/>
            <a:ext cx="10507618" cy="4564383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742950" indent="-742950" algn="l">
              <a:buAutoNum type="arabicPeriod"/>
            </a:pPr>
            <a:r>
              <a:rPr lang="ko-KR" altLang="en-US" dirty="0">
                <a:latin typeface="+mn-ea"/>
                <a:ea typeface="+mn-ea"/>
              </a:rPr>
              <a:t>동쪽이 높고 서쪽이 낮음</a:t>
            </a:r>
            <a:endParaRPr lang="en-US" altLang="ko-KR" dirty="0">
              <a:latin typeface="+mn-ea"/>
              <a:ea typeface="+mn-ea"/>
            </a:endParaRPr>
          </a:p>
          <a:p>
            <a:pPr marL="742950" indent="-742950" algn="l">
              <a:buAutoNum type="arabicPeriod"/>
            </a:pPr>
            <a:r>
              <a:rPr lang="ko-KR" altLang="en-US" dirty="0">
                <a:latin typeface="+mn-ea"/>
                <a:ea typeface="+mn-ea"/>
              </a:rPr>
              <a:t>약 </a:t>
            </a:r>
            <a:r>
              <a:rPr lang="en-US" altLang="ko-KR" dirty="0">
                <a:latin typeface="+mn-ea"/>
                <a:ea typeface="+mn-ea"/>
              </a:rPr>
              <a:t>70% </a:t>
            </a:r>
            <a:r>
              <a:rPr lang="ko-KR" altLang="en-US" dirty="0">
                <a:latin typeface="+mn-ea"/>
                <a:ea typeface="+mn-ea"/>
              </a:rPr>
              <a:t>정도가 산과 언덕</a:t>
            </a:r>
            <a:endParaRPr lang="en-US" altLang="ko-KR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-</a:t>
            </a:r>
            <a:r>
              <a:rPr lang="ko-KR" altLang="en-US" sz="3600" dirty="0">
                <a:latin typeface="+mn-ea"/>
                <a:ea typeface="+mn-ea"/>
              </a:rPr>
              <a:t>나무를 땔감으로 쓰는 </a:t>
            </a:r>
            <a:r>
              <a:rPr lang="ko-KR" altLang="en-US" sz="3600" b="1" dirty="0">
                <a:latin typeface="+mn-ea"/>
                <a:ea typeface="+mn-ea"/>
              </a:rPr>
              <a:t>온돌</a:t>
            </a:r>
            <a:r>
              <a:rPr lang="ko-KR" altLang="en-US" sz="3600" dirty="0">
                <a:latin typeface="+mn-ea"/>
                <a:ea typeface="+mn-ea"/>
              </a:rPr>
              <a:t>의 가옥구조</a:t>
            </a:r>
            <a:r>
              <a:rPr lang="en-US" altLang="ko-KR" sz="3600" dirty="0">
                <a:latin typeface="+mn-ea"/>
                <a:ea typeface="+mn-ea"/>
              </a:rPr>
              <a:t>,</a:t>
            </a:r>
          </a:p>
          <a:p>
            <a:pPr algn="l"/>
            <a:r>
              <a:rPr lang="en-US" altLang="ko-KR" sz="3600" b="1" dirty="0">
                <a:latin typeface="+mn-ea"/>
                <a:ea typeface="+mn-ea"/>
              </a:rPr>
              <a:t>     </a:t>
            </a:r>
            <a:r>
              <a:rPr lang="ko-KR" altLang="en-US" sz="3600" b="1" dirty="0">
                <a:latin typeface="+mn-ea"/>
                <a:ea typeface="+mn-ea"/>
              </a:rPr>
              <a:t>일제시대</a:t>
            </a:r>
            <a:r>
              <a:rPr lang="ko-KR" altLang="en-US" sz="3600" dirty="0">
                <a:latin typeface="+mn-ea"/>
                <a:ea typeface="+mn-ea"/>
              </a:rPr>
              <a:t>와 </a:t>
            </a:r>
            <a:r>
              <a:rPr lang="ko-KR" altLang="en-US" sz="3600" b="1" dirty="0">
                <a:latin typeface="+mn-ea"/>
                <a:ea typeface="+mn-ea"/>
              </a:rPr>
              <a:t>한국전쟁</a:t>
            </a:r>
            <a:r>
              <a:rPr lang="ko-KR" altLang="en-US" sz="3600" dirty="0">
                <a:latin typeface="+mn-ea"/>
                <a:ea typeface="+mn-ea"/>
              </a:rPr>
              <a:t>을 지나면서 한 때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 </a:t>
            </a:r>
            <a:r>
              <a:rPr lang="ko-KR" altLang="en-US" sz="3600" dirty="0">
                <a:latin typeface="+mn-ea"/>
                <a:ea typeface="+mn-ea"/>
              </a:rPr>
              <a:t>민둥산이 되었으나 </a:t>
            </a:r>
            <a:r>
              <a:rPr lang="en-US" altLang="ko-KR" sz="3600" dirty="0">
                <a:latin typeface="+mn-ea"/>
                <a:ea typeface="+mn-ea"/>
              </a:rPr>
              <a:t>1960</a:t>
            </a:r>
            <a:r>
              <a:rPr lang="ko-KR" altLang="en-US" sz="3600" dirty="0">
                <a:latin typeface="+mn-ea"/>
                <a:ea typeface="+mn-ea"/>
              </a:rPr>
              <a:t>년대 초부터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r>
              <a:rPr lang="en-US" altLang="ko-KR" sz="3600" b="1" dirty="0">
                <a:latin typeface="+mn-ea"/>
                <a:ea typeface="+mn-ea"/>
              </a:rPr>
              <a:t>     </a:t>
            </a:r>
            <a:r>
              <a:rPr lang="ko-KR" altLang="en-US" sz="3600" b="1" dirty="0">
                <a:latin typeface="+mn-ea"/>
                <a:ea typeface="+mn-ea"/>
              </a:rPr>
              <a:t>산림녹화사업</a:t>
            </a:r>
            <a:r>
              <a:rPr lang="ko-KR" altLang="en-US" sz="3600" dirty="0">
                <a:latin typeface="+mn-ea"/>
                <a:ea typeface="+mn-ea"/>
              </a:rPr>
              <a:t>을 통해 푸른 산이 되었음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r>
              <a:rPr lang="en-US" altLang="ko-KR" dirty="0">
                <a:latin typeface="+mn-ea"/>
                <a:ea typeface="+mn-ea"/>
              </a:rPr>
              <a:t>3.  </a:t>
            </a:r>
            <a:r>
              <a:rPr lang="ko-KR" altLang="en-US" dirty="0">
                <a:latin typeface="+mn-ea"/>
                <a:ea typeface="+mn-ea"/>
              </a:rPr>
              <a:t>남쪽과 서쪽으로 넓은 해안평원 분포</a:t>
            </a:r>
            <a:endParaRPr lang="en-US" altLang="ko-KR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97390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erson walking down a dirt road&#10;&#10;Description automatically generated">
            <a:extLst>
              <a:ext uri="{FF2B5EF4-FFF2-40B4-BE49-F238E27FC236}">
                <a16:creationId xmlns:a16="http://schemas.microsoft.com/office/drawing/2014/main" id="{50E31C2C-96A6-48BA-B2B6-8F97A6A380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9" r="32858"/>
          <a:stretch/>
        </p:blipFill>
        <p:spPr>
          <a:xfrm>
            <a:off x="275118" y="2001664"/>
            <a:ext cx="3569321" cy="4541707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2B3659A-B67F-4DAC-B452-B4390342CCAF}"/>
              </a:ext>
            </a:extLst>
          </p:cNvPr>
          <p:cNvSpPr/>
          <p:nvPr/>
        </p:nvSpPr>
        <p:spPr>
          <a:xfrm>
            <a:off x="209586" y="247338"/>
            <a:ext cx="272099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600" dirty="0">
                <a:solidFill>
                  <a:srgbClr val="E3DED1"/>
                </a:solidFill>
              </a:rPr>
              <a:t>땔감 나무를 지고 가는 나무꾼</a:t>
            </a:r>
            <a:endParaRPr lang="en-US" sz="3600" dirty="0">
              <a:solidFill>
                <a:srgbClr val="E3DED1"/>
              </a:solidFill>
            </a:endParaRPr>
          </a:p>
        </p:txBody>
      </p:sp>
      <p:pic>
        <p:nvPicPr>
          <p:cNvPr id="3" name="Picture 2" descr="A truck driving down a dirt road&#10;&#10;Description automatically generated">
            <a:extLst>
              <a:ext uri="{FF2B5EF4-FFF2-40B4-BE49-F238E27FC236}">
                <a16:creationId xmlns:a16="http://schemas.microsoft.com/office/drawing/2014/main" id="{79DD338B-84E4-422A-A9A9-51492A85FB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75" b="11722"/>
          <a:stretch/>
        </p:blipFill>
        <p:spPr>
          <a:xfrm>
            <a:off x="3300358" y="127727"/>
            <a:ext cx="6775255" cy="3458045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6979287-8B33-4287-A3F8-95B5511A5FC5}"/>
              </a:ext>
            </a:extLst>
          </p:cNvPr>
          <p:cNvSpPr/>
          <p:nvPr/>
        </p:nvSpPr>
        <p:spPr>
          <a:xfrm>
            <a:off x="10075613" y="288248"/>
            <a:ext cx="22215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600" dirty="0">
                <a:solidFill>
                  <a:srgbClr val="E3DED1"/>
                </a:solidFill>
              </a:rPr>
              <a:t>일제시대 </a:t>
            </a:r>
            <a:r>
              <a:rPr lang="ko-KR" altLang="en-US" sz="3600" dirty="0" err="1">
                <a:solidFill>
                  <a:srgbClr val="E3DED1"/>
                </a:solidFill>
              </a:rPr>
              <a:t>산림벌목</a:t>
            </a:r>
            <a:endParaRPr lang="en-US" sz="3600" dirty="0">
              <a:solidFill>
                <a:srgbClr val="E3DED1"/>
              </a:solidFill>
            </a:endParaRPr>
          </a:p>
        </p:txBody>
      </p:sp>
      <p:pic>
        <p:nvPicPr>
          <p:cNvPr id="11" name="Picture 10" descr="A vintage photo of a tree&#10;&#10;Description automatically generated">
            <a:extLst>
              <a:ext uri="{FF2B5EF4-FFF2-40B4-BE49-F238E27FC236}">
                <a16:creationId xmlns:a16="http://schemas.microsoft.com/office/drawing/2014/main" id="{FE620751-A034-4A6C-965C-B534C8A03BE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6"/>
          <a:stretch/>
        </p:blipFill>
        <p:spPr>
          <a:xfrm>
            <a:off x="6610093" y="3219762"/>
            <a:ext cx="5306789" cy="3349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C98FFC69-2172-4E9E-8AB2-2E3786DE7B4C}"/>
              </a:ext>
            </a:extLst>
          </p:cNvPr>
          <p:cNvSpPr/>
          <p:nvPr/>
        </p:nvSpPr>
        <p:spPr>
          <a:xfrm>
            <a:off x="4576721" y="4815426"/>
            <a:ext cx="222159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600" dirty="0">
                <a:solidFill>
                  <a:srgbClr val="E3DED1"/>
                </a:solidFill>
              </a:rPr>
              <a:t>한국전쟁으로 인한 민둥산</a:t>
            </a:r>
            <a:endParaRPr lang="en-US" sz="3600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1074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227</Words>
  <Application>Microsoft Office PowerPoint</Application>
  <PresentationFormat>Widescreen</PresentationFormat>
  <Paragraphs>48</Paragraphs>
  <Slides>15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맑은 고딕</vt:lpstr>
      <vt:lpstr>Calibri</vt:lpstr>
      <vt:lpstr>Calibri Light</vt:lpstr>
      <vt:lpstr>Wingdings 2</vt:lpstr>
      <vt:lpstr>Slate</vt:lpstr>
      <vt:lpstr>우리조국 대한민국  Our Homeland, Republic of Korea</vt:lpstr>
      <vt:lpstr>PowerPoint Presentation</vt:lpstr>
      <vt:lpstr>PowerPoint Presentation</vt:lpstr>
      <vt:lpstr>PowerPoint Presentation</vt:lpstr>
      <vt:lpstr>한국의 정식 이름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우리조국 대한민국 My Homeland, Republic of Korea</dc:title>
  <dc:creator>EunJung Jung</dc:creator>
  <cp:lastModifiedBy>Sunmi Yoon</cp:lastModifiedBy>
  <cp:revision>3</cp:revision>
  <dcterms:created xsi:type="dcterms:W3CDTF">2020-01-21T23:05:59Z</dcterms:created>
  <dcterms:modified xsi:type="dcterms:W3CDTF">2020-03-18T04:46:13Z</dcterms:modified>
</cp:coreProperties>
</file>